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0"/>
  </p:notesMasterIdLst>
  <p:sldIdLst>
    <p:sldId id="256" r:id="rId2"/>
    <p:sldId id="361" r:id="rId3"/>
    <p:sldId id="388" r:id="rId4"/>
    <p:sldId id="360" r:id="rId5"/>
    <p:sldId id="359" r:id="rId6"/>
    <p:sldId id="262" r:id="rId7"/>
    <p:sldId id="263" r:id="rId8"/>
    <p:sldId id="341" r:id="rId9"/>
    <p:sldId id="271" r:id="rId10"/>
    <p:sldId id="368" r:id="rId11"/>
    <p:sldId id="272" r:id="rId12"/>
    <p:sldId id="273" r:id="rId13"/>
    <p:sldId id="369" r:id="rId14"/>
    <p:sldId id="348" r:id="rId15"/>
    <p:sldId id="364" r:id="rId16"/>
    <p:sldId id="363" r:id="rId17"/>
    <p:sldId id="362" r:id="rId18"/>
    <p:sldId id="279" r:id="rId19"/>
    <p:sldId id="281" r:id="rId20"/>
    <p:sldId id="352" r:id="rId21"/>
    <p:sldId id="296" r:id="rId22"/>
    <p:sldId id="390" r:id="rId23"/>
    <p:sldId id="305" r:id="rId24"/>
    <p:sldId id="391" r:id="rId25"/>
    <p:sldId id="301" r:id="rId26"/>
    <p:sldId id="378" r:id="rId27"/>
    <p:sldId id="392" r:id="rId28"/>
    <p:sldId id="304" r:id="rId29"/>
    <p:sldId id="354" r:id="rId30"/>
    <p:sldId id="280" r:id="rId31"/>
    <p:sldId id="367" r:id="rId32"/>
    <p:sldId id="355" r:id="rId33"/>
    <p:sldId id="316" r:id="rId34"/>
    <p:sldId id="306" r:id="rId35"/>
    <p:sldId id="307" r:id="rId36"/>
    <p:sldId id="357" r:id="rId37"/>
    <p:sldId id="394" r:id="rId38"/>
    <p:sldId id="395" r:id="rId39"/>
    <p:sldId id="396" r:id="rId40"/>
    <p:sldId id="404" r:id="rId41"/>
    <p:sldId id="397" r:id="rId42"/>
    <p:sldId id="398" r:id="rId43"/>
    <p:sldId id="405" r:id="rId44"/>
    <p:sldId id="399" r:id="rId45"/>
    <p:sldId id="406" r:id="rId46"/>
    <p:sldId id="400" r:id="rId47"/>
    <p:sldId id="401" r:id="rId48"/>
    <p:sldId id="407" r:id="rId49"/>
    <p:sldId id="402" r:id="rId50"/>
    <p:sldId id="408" r:id="rId51"/>
    <p:sldId id="403" r:id="rId52"/>
    <p:sldId id="327" r:id="rId53"/>
    <p:sldId id="326" r:id="rId54"/>
    <p:sldId id="336" r:id="rId55"/>
    <p:sldId id="415" r:id="rId56"/>
    <p:sldId id="412" r:id="rId57"/>
    <p:sldId id="413" r:id="rId58"/>
    <p:sldId id="41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p:restoredTop sz="82912"/>
  </p:normalViewPr>
  <p:slideViewPr>
    <p:cSldViewPr snapToGrid="0" snapToObjects="1">
      <p:cViewPr>
        <p:scale>
          <a:sx n="80" d="100"/>
          <a:sy n="80" d="100"/>
        </p:scale>
        <p:origin x="360" y="5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2021/07/27</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243043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117133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IVs to conduct </a:t>
            </a:r>
            <a:r>
              <a:rPr lang="en-US" sz="1200" kern="1200" dirty="0" err="1">
                <a:solidFill>
                  <a:schemeClr val="tx1"/>
                </a:solidFill>
                <a:effectLst/>
                <a:latin typeface="+mn-lt"/>
                <a:ea typeface="+mn-ea"/>
                <a:cs typeface="+mn-cs"/>
              </a:rPr>
              <a:t>IVal</a:t>
            </a:r>
            <a:r>
              <a:rPr lang="en-US" sz="1200" kern="1200" dirty="0">
                <a:solidFill>
                  <a:schemeClr val="tx1"/>
                </a:solidFill>
                <a:effectLst/>
                <a:latin typeface="+mn-lt"/>
                <a:ea typeface="+mn-ea"/>
                <a:cs typeface="+mn-cs"/>
              </a:rPr>
              <a:t> variables analysis. Now, we describe these IVs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a:t>
            </a:r>
            <a:r>
              <a:rPr lang="en-US" dirty="0"/>
              <a:t>IV</a:t>
            </a:r>
            <a:r>
              <a:rPr lang="en-JP" dirty="0"/>
              <a: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a:t>
            </a:r>
            <a:r>
              <a:rPr lang="en-US" dirty="0">
                <a:solidFill>
                  <a:schemeClr val="accent1"/>
                </a:solidFill>
              </a:rPr>
              <a:t>IV</a:t>
            </a:r>
            <a:r>
              <a:rPr lang="en-JP" dirty="0">
                <a:solidFill>
                  <a:schemeClr val="accent1"/>
                </a:solidFill>
              </a:rPr>
              <a:t>s actually exist? In our paper, we adopt five </a:t>
            </a:r>
            <a:r>
              <a:rPr lang="en-US" dirty="0">
                <a:solidFill>
                  <a:schemeClr val="accent1"/>
                </a:solidFill>
              </a:rPr>
              <a:t>IV</a:t>
            </a:r>
            <a:r>
              <a:rPr lang="en-JP" dirty="0">
                <a:solidFill>
                  <a:schemeClr val="accent1"/>
                </a:solidFill>
              </a:rPr>
              <a:t>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a:t>
            </a:r>
            <a:r>
              <a:rPr lang="en-US" dirty="0"/>
              <a:t>IV</a:t>
            </a:r>
            <a:r>
              <a:rPr lang="en-JP" dirty="0"/>
              <a: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fourth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268136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3677490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1796025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52</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54</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222104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a:t>
            </a:r>
            <a:r>
              <a:rPr lang="en-US" dirty="0"/>
              <a:t>IV</a:t>
            </a:r>
            <a:r>
              <a:rPr lang="en-JP" dirty="0"/>
              <a: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277601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2021/07/27</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2021/07/27</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2021/07/27</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2021/07/27</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2021/07/27</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2021/07/27</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2021/07/27</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2021/07/27</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2021/07/27</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2021/07/27</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2021/07/27</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2021/07/27</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solidFill>
                  <a:schemeClr val="bg2">
                    <a:lumMod val="90000"/>
                  </a:schemeClr>
                </a:solidFill>
              </a:rPr>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60439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solidFill>
                <a:schemeClr val="accent1"/>
              </a:solidFill>
            </a:endParaRPr>
          </a:p>
          <a:p>
            <a:pPr marL="0" indent="0">
              <a:buClr>
                <a:schemeClr val="accent1"/>
              </a:buClr>
              <a:buNone/>
            </a:pPr>
            <a:r>
              <a:rPr lang="en-JP" dirty="0">
                <a:solidFill>
                  <a:schemeClr val="accent1"/>
                </a:solidFill>
              </a:rPr>
              <a:t>GDP growth rates </a:t>
            </a:r>
          </a:p>
          <a:p>
            <a:pPr>
              <a:buClr>
                <a:schemeClr val="accent1"/>
              </a:buClr>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dirty="0">
                <a:solidFill>
                  <a:schemeClr val="accent1"/>
                </a:solidFill>
              </a:rPr>
              <a:t>Total number of deaths per million attributed to Covid-19 in 2020</a:t>
            </a:r>
          </a:p>
          <a:p>
            <a:pPr>
              <a:buClr>
                <a:schemeClr val="accent1"/>
              </a:buClr>
            </a:pPr>
            <a:r>
              <a:rPr lang="en-JP" dirty="0"/>
              <a:t>Covid-19 Data Repository Center for Systems Science and Engineering at Johns Hopkins University</a:t>
            </a:r>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858962"/>
            <a:ext cx="10839450" cy="4633913"/>
          </a:xfrm>
        </p:spPr>
        <p:txBody>
          <a:bodyPr>
            <a:normAutofit fontScale="92500"/>
          </a:bodyPr>
          <a:lstStyle/>
          <a:p>
            <a:pPr marL="0" indent="0">
              <a:buClr>
                <a:schemeClr val="accent1"/>
              </a:buClr>
              <a:buNone/>
            </a:pPr>
            <a:r>
              <a:rPr lang="en-JP" dirty="0">
                <a:solidFill>
                  <a:schemeClr val="accent1"/>
                </a:solidFill>
              </a:rPr>
              <a:t>V-Dem’s electoral democracy index</a:t>
            </a:r>
          </a:p>
          <a:p>
            <a:pPr>
              <a:buClr>
                <a:schemeClr val="accent1"/>
              </a:buClr>
            </a:pPr>
            <a:r>
              <a:rPr lang="en-JP" dirty="0"/>
              <a:t>0-1 scale index that aggregates indices measuring freedom of association, clean elections, freedom of expression, elected officials, and suffrage</a:t>
            </a:r>
          </a:p>
          <a:p>
            <a:pPr>
              <a:buClr>
                <a:schemeClr val="accent1"/>
              </a:buClr>
            </a:pPr>
            <a:r>
              <a:rPr lang="en-JP" dirty="0"/>
              <a:t>Widely used in the literature:</a:t>
            </a:r>
          </a:p>
          <a:p>
            <a:pPr marL="457200" lvl="1" indent="0">
              <a:buClr>
                <a:schemeClr val="accent1"/>
              </a:buClr>
              <a:buNone/>
            </a:pPr>
            <a:r>
              <a:rPr lang="en-JP"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bg2">
                    <a:lumMod val="90000"/>
                  </a:schemeClr>
                </a:solidFill>
              </a:rPr>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209015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Mean GDP growth rate in 2001-2019</a:t>
                </a:r>
              </a:p>
              <a:p>
                <a:pPr lvl="1">
                  <a:buClr>
                    <a:schemeClr val="accent1"/>
                  </a:buClr>
                </a:pPr>
                <a:r>
                  <a:rPr lang="en-US" sz="2800" dirty="0">
                    <a:solidFill>
                      <a:schemeClr val="tx2"/>
                    </a:solidFill>
                  </a:rPr>
                  <a:t>GDP growth rate in 2020</a:t>
                </a:r>
                <a:endParaRPr lang="en-US" sz="2800" b="0" dirty="0">
                  <a:solidFill>
                    <a:schemeClr val="tx2"/>
                  </a:solidFill>
                </a:endParaRP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1.7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per year in 2000-2019 </a:t>
                </a:r>
              </a:p>
            </p:txBody>
          </p:sp>
        </mc:Choice>
        <mc:Fallback>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1.9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250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2261012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77504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3253"/>
            <a:ext cx="105156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solidFill>
                  <a:schemeClr val="accent1"/>
                </a:solidFill>
              </a:rPr>
              <a:t>5</a:t>
            </a:r>
            <a:r>
              <a:rPr lang="en-JP" sz="3200" dirty="0">
                <a:solidFill>
                  <a:schemeClr val="accent1"/>
                </a:solidFill>
              </a:rPr>
              <a:t> </a:t>
            </a:r>
            <a:r>
              <a:rPr lang="en-US" sz="3200" dirty="0">
                <a:solidFill>
                  <a:schemeClr val="accent1"/>
                </a:solidFill>
              </a:rPr>
              <a:t>IV </a:t>
            </a:r>
            <a:r>
              <a:rPr lang="en-JP" sz="3200" dirty="0">
                <a:solidFill>
                  <a:schemeClr val="accent1"/>
                </a:solidFill>
              </a:rPr>
              <a:t>strategies </a:t>
            </a:r>
            <a:r>
              <a:rPr lang="en-US" sz="3200" dirty="0"/>
              <a:t>based on </a:t>
            </a:r>
            <a:r>
              <a:rPr lang="en-JP" sz="3200" dirty="0"/>
              <a:t>several centuries of world history</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p>
          <a:p>
            <a:pPr marL="971550" lvl="1" indent="-514350">
              <a:buFont typeface="+mj-lt"/>
              <a:buAutoNum type="arabicPeriod"/>
            </a:pPr>
            <a:r>
              <a:rPr lang="en-JP" sz="2800" dirty="0"/>
              <a:t>Past population density</a:t>
            </a:r>
            <a:r>
              <a:rPr lang="en-US" sz="2800" dirty="0"/>
              <a:t> (AJR 02)</a:t>
            </a:r>
          </a:p>
          <a:p>
            <a:pPr marL="971550" lvl="1" indent="-514350">
              <a:buFont typeface="+mj-lt"/>
              <a:buAutoNum type="arabicPeriod"/>
            </a:pPr>
            <a:r>
              <a:rPr lang="en-US" sz="2800" dirty="0"/>
              <a:t>Legal origin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US" sz="2800" dirty="0"/>
              <a:t>%</a:t>
            </a:r>
            <a:r>
              <a:rPr lang="en-JP" sz="2800" dirty="0"/>
              <a:t> speaking English or European</a:t>
            </a:r>
            <a:r>
              <a:rPr lang="en-US" sz="2800" dirty="0"/>
              <a:t> (Hall-Jones 99)</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 IV</a:t>
            </a:r>
          </a:p>
        </p:txBody>
      </p:sp>
      <p:sp>
        <p:nvSpPr>
          <p:cNvPr id="3" name="TextBox 2">
            <a:extLst>
              <a:ext uri="{FF2B5EF4-FFF2-40B4-BE49-F238E27FC236}">
                <a16:creationId xmlns:a16="http://schemas.microsoft.com/office/drawing/2014/main" id="{864CD281-DC3C-A44E-9731-B81026AEDFAD}"/>
              </a:ext>
            </a:extLst>
          </p:cNvPr>
          <p:cNvSpPr txBox="1"/>
          <p:nvPr/>
        </p:nvSpPr>
        <p:spPr>
          <a:xfrm>
            <a:off x="838200" y="1978143"/>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r>
              <a:rPr lang="en-JP" sz="3200" dirty="0"/>
              <a:t>Use mainly among former European colonies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707225" y="4686577"/>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312290" y="4686577"/>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303437" y="4686576"/>
            <a:ext cx="3759200" cy="1077218"/>
          </a:xfrm>
          <a:prstGeom prst="rect">
            <a:avLst/>
          </a:prstGeom>
          <a:noFill/>
        </p:spPr>
        <p:txBody>
          <a:bodyPr wrap="square" rtlCol="0">
            <a:spAutoFit/>
          </a:bodyPr>
          <a:lstStyle/>
          <a:p>
            <a:pPr algn="ctr"/>
            <a:r>
              <a:rPr lang="en-JP" sz="3200" dirty="0">
                <a:solidFill>
                  <a:schemeClr val="accent1"/>
                </a:solidFill>
              </a:rPr>
              <a:t>Political</a:t>
            </a:r>
          </a:p>
          <a:p>
            <a:pPr algn="ctr"/>
            <a:r>
              <a:rPr lang="en-JP" sz="3200" dirty="0">
                <a:solidFill>
                  <a:schemeClr val="accent1"/>
                </a:solidFill>
              </a:rPr>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828181"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721303"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4B8C02E-CA87-F64E-B911-8754355ADBF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433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2.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a:xfrm>
            <a:off x="1004830" y="2134338"/>
            <a:ext cx="10515600" cy="4351338"/>
          </a:xfrm>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a:t>
            </a:r>
          </a:p>
          <a:p>
            <a:pPr>
              <a:buClr>
                <a:schemeClr val="accent1"/>
              </a:buClr>
            </a:pPr>
            <a:r>
              <a:rPr lang="en-JP" dirty="0"/>
              <a:t>Use mainly among former European colonies</a:t>
            </a:r>
          </a:p>
          <a:p>
            <a:pPr marL="0" indent="0">
              <a:buClr>
                <a:schemeClr val="accent1"/>
              </a:buClr>
              <a:buNone/>
            </a:pPr>
            <a:endParaRPr lang="en-JP" dirty="0"/>
          </a:p>
        </p:txBody>
      </p:sp>
      <p:sp>
        <p:nvSpPr>
          <p:cNvPr id="4" name="TextBox 3">
            <a:extLst>
              <a:ext uri="{FF2B5EF4-FFF2-40B4-BE49-F238E27FC236}">
                <a16:creationId xmlns:a16="http://schemas.microsoft.com/office/drawing/2014/main" id="{DE8B05E3-A570-A441-8A30-CC750F6ED846}"/>
              </a:ext>
            </a:extLst>
          </p:cNvPr>
          <p:cNvSpPr txBox="1"/>
          <p:nvPr/>
        </p:nvSpPr>
        <p:spPr>
          <a:xfrm>
            <a:off x="1158474" y="436502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4053766" y="495325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5046606" y="461124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8012228" y="492462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980444" y="461124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D2931D94-FEE9-9F4A-9A15-F50771802CC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84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a:xfrm>
            <a:off x="702165" y="2026435"/>
            <a:ext cx="10515600" cy="4351338"/>
          </a:xfrm>
        </p:spPr>
        <p:txBody>
          <a:bodyPr anchor="t"/>
          <a:lstStyle/>
          <a:p>
            <a:pPr>
              <a:buClr>
                <a:schemeClr val="accent1"/>
              </a:buClr>
            </a:pPr>
            <a:r>
              <a:rPr lang="en-JP" dirty="0"/>
              <a:t>LaPorta, Shleifer, and Vishny (1998)</a:t>
            </a:r>
          </a:p>
          <a:p>
            <a:pPr>
              <a:buClr>
                <a:schemeClr val="accent1"/>
              </a:buClr>
            </a:pPr>
            <a:r>
              <a:rPr lang="en-JP" dirty="0"/>
              <a:t>Dummy variable for British legal origin that is coded 0 if the legal origin is British (common-law) and coded 1 if the country’s legal origin is French, German, or Scandinavian</a:t>
            </a:r>
          </a:p>
          <a:p>
            <a:pPr>
              <a:buClr>
                <a:schemeClr val="accent1"/>
              </a:buClr>
            </a:pPr>
            <a:r>
              <a:rPr lang="en-JP" dirty="0"/>
              <a:t>Use mainly among former European colonies</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79773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501783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79311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501783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79265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a:xfrm>
            <a:off x="838200" y="588952"/>
            <a:ext cx="10515600" cy="1325563"/>
          </a:xfrm>
        </p:spPr>
        <p:txBody>
          <a:bodyPr/>
          <a:lstStyle/>
          <a:p>
            <a:r>
              <a:rPr lang="en-JP" dirty="0"/>
              <a:t>4. Fraction speaking English or Western European</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a:xfrm>
            <a:off x="838200" y="2101287"/>
            <a:ext cx="10515600" cy="4351338"/>
          </a:xfrm>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t>Fraction of a country’s population speaking English or a major Western European language (French, German, Portuguese, or Spanish) as a mother tongue in 1992</a:t>
            </a:r>
          </a:p>
          <a:p>
            <a:pPr>
              <a:buClr>
                <a:schemeClr val="accent1"/>
              </a:buClr>
            </a:pPr>
            <a:r>
              <a:rPr lang="en-JP" dirty="0"/>
              <a:t>Include all countries in the sample (for which we have data)</a:t>
            </a:r>
          </a:p>
        </p:txBody>
      </p:sp>
      <p:sp>
        <p:nvSpPr>
          <p:cNvPr id="4" name="TextBox 3">
            <a:extLst>
              <a:ext uri="{FF2B5EF4-FFF2-40B4-BE49-F238E27FC236}">
                <a16:creationId xmlns:a16="http://schemas.microsoft.com/office/drawing/2014/main" id="{AE9F2448-DCE1-3447-8F30-CEF86A265716}"/>
              </a:ext>
            </a:extLst>
          </p:cNvPr>
          <p:cNvSpPr txBox="1"/>
          <p:nvPr/>
        </p:nvSpPr>
        <p:spPr>
          <a:xfrm>
            <a:off x="277669" y="5277566"/>
            <a:ext cx="3759200" cy="1077218"/>
          </a:xfrm>
          <a:prstGeom prst="rect">
            <a:avLst/>
          </a:prstGeom>
          <a:noFill/>
        </p:spPr>
        <p:txBody>
          <a:bodyPr wrap="square" rtlCol="0">
            <a:spAutoFit/>
          </a:bodyPr>
          <a:lstStyle/>
          <a:p>
            <a:pPr algn="ctr"/>
            <a:r>
              <a:rPr lang="en-JP" sz="3200" dirty="0">
                <a:solidFill>
                  <a:schemeClr val="accent1"/>
                </a:solidFill>
              </a:rPr>
              <a:t>Fraction Speaking Western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692650" y="5277566"/>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755896" y="5277565"/>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348742" y="559094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C295206-97CD-744B-AB84-0E1BC99E49CF}"/>
              </a:ext>
            </a:extLst>
          </p:cNvPr>
          <p:cNvSpPr/>
          <p:nvPr/>
        </p:nvSpPr>
        <p:spPr>
          <a:xfrm>
            <a:off x="3775958" y="5556239"/>
            <a:ext cx="1129913"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86638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9A1E82C-1E07-4F4A-A4CF-CA5F27B17DD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39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5.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a:t>
            </a:r>
          </a:p>
          <a:p>
            <a:pPr lvl="1">
              <a:buClr>
                <a:schemeClr val="accent1"/>
              </a:buClr>
            </a:pPr>
            <a:r>
              <a:rPr lang="en-JP" dirty="0"/>
              <a:t>Bananas, coffee, copper, maize, millet, rice, rubber, silver, sugarcane, wheat.</a:t>
            </a:r>
          </a:p>
          <a:p>
            <a:pPr>
              <a:buClr>
                <a:schemeClr val="accent1"/>
              </a:buClr>
            </a:pPr>
            <a:r>
              <a:rPr lang="en-JP" dirty="0"/>
              <a:t>Include all countries in the sample (for which we have data)</a:t>
            </a:r>
          </a:p>
          <a:p>
            <a:pPr marL="0" indent="0">
              <a:buClr>
                <a:schemeClr val="accent1"/>
              </a:buClr>
              <a:buNone/>
            </a:pPr>
            <a:endParaRPr lang="en-JP" dirty="0">
              <a:solidFill>
                <a:schemeClr val="accent1"/>
              </a:solidFill>
            </a:endParaRP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0688"/>
            <a:ext cx="11091530" cy="5341716"/>
          </a:xfrm>
        </p:spPr>
        <p:txBody>
          <a:bodyPr>
            <a:normAutofit/>
          </a:bodyPr>
          <a:lstStyle/>
          <a:p>
            <a:pPr marL="0" indent="0">
              <a:buClr>
                <a:schemeClr val="accent1"/>
              </a:buClr>
              <a:buNone/>
            </a:pPr>
            <a:endParaRPr lang="en-JP" dirty="0"/>
          </a:p>
          <a:p>
            <a:pPr marL="0" indent="0">
              <a:buNone/>
            </a:pPr>
            <a:r>
              <a:rPr lang="en-JP" sz="3200" dirty="0"/>
              <a:t>Five </a:t>
            </a:r>
            <a:r>
              <a:rPr lang="en-US" sz="3200" dirty="0"/>
              <a:t>IV</a:t>
            </a:r>
            <a:r>
              <a:rPr lang="en-JP" sz="3200" dirty="0"/>
              <a:t> strategies:</a:t>
            </a:r>
          </a:p>
          <a:p>
            <a:pPr marL="971550" lvl="1" indent="-514350">
              <a:buFont typeface="+mj-lt"/>
              <a:buAutoNum type="arabicPeriod"/>
            </a:pPr>
            <a:r>
              <a:rPr lang="en-JP" sz="2800" dirty="0"/>
              <a:t>European settler mortality </a:t>
            </a:r>
            <a:endParaRPr lang="en-US" sz="2800" dirty="0"/>
          </a:p>
          <a:p>
            <a:pPr marL="971550" lvl="1" indent="-514350">
              <a:buFont typeface="+mj-lt"/>
              <a:buAutoNum type="arabicPeriod"/>
            </a:pPr>
            <a:r>
              <a:rPr lang="en-JP" sz="2800" dirty="0"/>
              <a:t>Past population density</a:t>
            </a:r>
            <a:endParaRPr lang="en-US" sz="2800" dirty="0"/>
          </a:p>
          <a:p>
            <a:pPr marL="971550" lvl="1" indent="-514350">
              <a:buFont typeface="+mj-lt"/>
              <a:buAutoNum type="arabicPeriod"/>
            </a:pPr>
            <a:r>
              <a:rPr lang="en-US" sz="2800" dirty="0"/>
              <a:t>Legal origin </a:t>
            </a:r>
          </a:p>
          <a:p>
            <a:pPr marL="971550" lvl="1" indent="-514350">
              <a:buFont typeface="+mj-lt"/>
              <a:buAutoNum type="arabicPeriod"/>
            </a:pPr>
            <a:r>
              <a:rPr lang="en-US" sz="2800" dirty="0"/>
              <a:t>%</a:t>
            </a:r>
            <a:r>
              <a:rPr lang="en-JP" sz="2800" dirty="0"/>
              <a:t> speaking English or European </a:t>
            </a:r>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a:t>
            </a:r>
          </a:p>
          <a:p>
            <a:pPr marL="457200" lvl="1"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8CC9BC24-613B-D642-8CCF-9F6FF275FC63}"/>
              </a:ext>
            </a:extLst>
          </p:cNvPr>
          <p:cNvPicPr>
            <a:picLocks noChangeAspect="1"/>
          </p:cNvPicPr>
          <p:nvPr/>
        </p:nvPicPr>
        <p:blipFill>
          <a:blip r:embed="rId3"/>
          <a:stretch>
            <a:fillRect/>
          </a:stretch>
        </p:blipFill>
        <p:spPr>
          <a:xfrm>
            <a:off x="1017115" y="50179"/>
            <a:ext cx="4709606" cy="3532205"/>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CE8DAC5A-0E56-4A46-9979-1ACFE3383EEF}"/>
              </a:ext>
            </a:extLst>
          </p:cNvPr>
          <p:cNvPicPr>
            <a:picLocks noChangeAspect="1"/>
          </p:cNvPicPr>
          <p:nvPr/>
        </p:nvPicPr>
        <p:blipFill>
          <a:blip r:embed="rId4"/>
          <a:stretch>
            <a:fillRect/>
          </a:stretch>
        </p:blipFill>
        <p:spPr>
          <a:xfrm>
            <a:off x="6530687" y="50180"/>
            <a:ext cx="4709606" cy="3532205"/>
          </a:xfrm>
          <a:prstGeom prst="rect">
            <a:avLst/>
          </a:prstGeom>
        </p:spPr>
      </p:pic>
      <p:pic>
        <p:nvPicPr>
          <p:cNvPr id="7" name="Picture 6" descr="Chart, scatter chart&#10;&#10;Description automatically generated">
            <a:extLst>
              <a:ext uri="{FF2B5EF4-FFF2-40B4-BE49-F238E27FC236}">
                <a16:creationId xmlns:a16="http://schemas.microsoft.com/office/drawing/2014/main" id="{2E171FA7-7064-394F-9E8C-A372DCE9487D}"/>
              </a:ext>
            </a:extLst>
          </p:cNvPr>
          <p:cNvPicPr>
            <a:picLocks noChangeAspect="1"/>
          </p:cNvPicPr>
          <p:nvPr/>
        </p:nvPicPr>
        <p:blipFill>
          <a:blip r:embed="rId5"/>
          <a:stretch>
            <a:fillRect/>
          </a:stretch>
        </p:blipFill>
        <p:spPr>
          <a:xfrm>
            <a:off x="6530687" y="3324670"/>
            <a:ext cx="4709606" cy="3532204"/>
          </a:xfrm>
          <a:prstGeom prst="rect">
            <a:avLst/>
          </a:prstGeom>
        </p:spPr>
      </p:pic>
      <p:pic>
        <p:nvPicPr>
          <p:cNvPr id="9" name="Picture 8" descr="Chart, scatter chart, bubble chart&#10;&#10;Description automatically generated">
            <a:extLst>
              <a:ext uri="{FF2B5EF4-FFF2-40B4-BE49-F238E27FC236}">
                <a16:creationId xmlns:a16="http://schemas.microsoft.com/office/drawing/2014/main" id="{BD80A81C-15B7-4741-90D6-551C68EF6E89}"/>
              </a:ext>
            </a:extLst>
          </p:cNvPr>
          <p:cNvPicPr>
            <a:picLocks noChangeAspect="1"/>
          </p:cNvPicPr>
          <p:nvPr/>
        </p:nvPicPr>
        <p:blipFill>
          <a:blip r:embed="rId6"/>
          <a:stretch>
            <a:fillRect/>
          </a:stretch>
        </p:blipFill>
        <p:spPr>
          <a:xfrm>
            <a:off x="1082522" y="3324670"/>
            <a:ext cx="4711106" cy="3533330"/>
          </a:xfrm>
          <a:prstGeom prst="rect">
            <a:avLst/>
          </a:prstGeom>
        </p:spPr>
      </p:pic>
    </p:spTree>
    <p:extLst>
      <p:ext uri="{BB962C8B-B14F-4D97-AF65-F5344CB8AC3E}">
        <p14:creationId xmlns:p14="http://schemas.microsoft.com/office/powerpoint/2010/main" val="2690770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 box and whisker chart&#10;&#10;Description automatically generated">
            <a:extLst>
              <a:ext uri="{FF2B5EF4-FFF2-40B4-BE49-F238E27FC236}">
                <a16:creationId xmlns:a16="http://schemas.microsoft.com/office/drawing/2014/main" id="{B2DEA340-4283-064C-BCD1-91FC8E4711D5}"/>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EC753DE-06B6-6940-BFEF-D5B8D2BF1CE2}"/>
                  </a:ext>
                </a:extLst>
              </p:cNvPr>
              <p:cNvSpPr/>
              <p:nvPr/>
            </p:nvSpPr>
            <p:spPr>
              <a:xfrm>
                <a:off x="7455974" y="252105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GDP per year in 2001-2019</a:t>
                </a:r>
              </a:p>
            </p:txBody>
          </p:sp>
        </mc:Choice>
        <mc:Fallback>
          <p:sp>
            <p:nvSpPr>
              <p:cNvPr id="4" name="Rectangle 3">
                <a:extLst>
                  <a:ext uri="{FF2B5EF4-FFF2-40B4-BE49-F238E27FC236}">
                    <a16:creationId xmlns:a16="http://schemas.microsoft.com/office/drawing/2014/main" id="{2EC753DE-06B6-6940-BFEF-D5B8D2BF1CE2}"/>
                  </a:ext>
                </a:extLst>
              </p:cNvPr>
              <p:cNvSpPr>
                <a:spLocks noRot="1" noChangeAspect="1" noMove="1" noResize="1" noEditPoints="1" noAdjustHandles="1" noChangeArrowheads="1" noChangeShapeType="1" noTextEdit="1"/>
              </p:cNvSpPr>
              <p:nvPr/>
            </p:nvSpPr>
            <p:spPr>
              <a:xfrm>
                <a:off x="7455974" y="2521059"/>
                <a:ext cx="4236928" cy="1384995"/>
              </a:xfrm>
              <a:prstGeom prst="rect">
                <a:avLst/>
              </a:prstGeom>
              <a:blipFill>
                <a:blip r:embed="rId4"/>
                <a:stretch>
                  <a:fillRect l="-3293" t="-4545" r="-4790" b="-10909"/>
                </a:stretch>
              </a:blipFill>
            </p:spPr>
            <p:txBody>
              <a:bodyPr/>
              <a:lstStyle/>
              <a:p>
                <a:r>
                  <a:rPr lang="en-JP">
                    <a:noFill/>
                  </a:rPr>
                  <a:t> </a:t>
                </a:r>
              </a:p>
            </p:txBody>
          </p:sp>
        </mc:Fallback>
      </mc:AlternateContent>
    </p:spTree>
    <p:extLst>
      <p:ext uri="{BB962C8B-B14F-4D97-AF65-F5344CB8AC3E}">
        <p14:creationId xmlns:p14="http://schemas.microsoft.com/office/powerpoint/2010/main" val="16812148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F06DAEE4-135F-8142-B168-F9C94E4816D1}"/>
              </a:ext>
            </a:extLst>
          </p:cNvPr>
          <p:cNvPicPr>
            <a:picLocks noChangeAspect="1"/>
          </p:cNvPicPr>
          <p:nvPr/>
        </p:nvPicPr>
        <p:blipFill>
          <a:blip r:embed="rId3"/>
          <a:stretch>
            <a:fillRect/>
          </a:stretch>
        </p:blipFill>
        <p:spPr>
          <a:xfrm>
            <a:off x="0" y="-1"/>
            <a:ext cx="9425582" cy="68580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7B9F7D6-1D8B-8941-8831-C0218DA9E1F5}"/>
                  </a:ext>
                </a:extLst>
              </p:cNvPr>
              <p:cNvSpPr/>
              <p:nvPr/>
            </p:nvSpPr>
            <p:spPr>
              <a:xfrm>
                <a:off x="7545683" y="2415659"/>
                <a:ext cx="4348895"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1.8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7545683" y="2415659"/>
                <a:ext cx="4348895" cy="1384995"/>
              </a:xfrm>
              <a:prstGeom prst="rect">
                <a:avLst/>
              </a:prstGeom>
              <a:blipFill>
                <a:blip r:embed="rId4"/>
                <a:stretch>
                  <a:fillRect l="-875" t="-4545" r="-875" b="-10909"/>
                </a:stretch>
              </a:blipFill>
            </p:spPr>
            <p:txBody>
              <a:bodyPr/>
              <a:lstStyle/>
              <a:p>
                <a:r>
                  <a:rPr lang="en-JP">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1A5B8AD3-9A3D-0742-A807-D07C8AC5B77F}"/>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350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484183"/>
            <a:ext cx="10515600" cy="5008692"/>
          </a:xfrm>
        </p:spPr>
        <p:txBody>
          <a:bodyPr>
            <a:normAutofit lnSpcReduction="10000"/>
          </a:bodyPr>
          <a:lstStyle/>
          <a:p>
            <a:r>
              <a:rPr lang="en-JP" dirty="0">
                <a:solidFill>
                  <a:schemeClr val="accent1"/>
                </a:solidFill>
              </a:rPr>
              <a:t>Control for country-characteristics</a:t>
            </a:r>
          </a:p>
          <a:p>
            <a:pPr lvl="1">
              <a:buClr>
                <a:schemeClr val="accent1"/>
              </a:buClr>
            </a:pPr>
            <a:r>
              <a:rPr lang="en-JP" dirty="0"/>
              <a:t>climate (absolute latitude, mean temperature, mean precipitation), population density, population ageing, and diabetes prevalence</a:t>
            </a:r>
          </a:p>
          <a:p>
            <a:pPr>
              <a:buClr>
                <a:schemeClr val="accent1"/>
              </a:buClr>
            </a:pPr>
            <a:r>
              <a:rPr lang="en-JP" dirty="0">
                <a:solidFill>
                  <a:schemeClr val="accent1"/>
                </a:solidFill>
              </a:rPr>
              <a:t>Control for baseline GDP</a:t>
            </a:r>
          </a:p>
          <a:p>
            <a:pPr lvl="1">
              <a:buClr>
                <a:schemeClr val="accent1"/>
              </a:buClr>
            </a:pPr>
            <a:r>
              <a:rPr lang="en-JP" dirty="0"/>
              <a:t>GDP per capita and total GDP</a:t>
            </a:r>
          </a:p>
          <a:p>
            <a:r>
              <a:rPr lang="en-JP" dirty="0">
                <a:solidFill>
                  <a:schemeClr val="accent1"/>
                </a:solidFill>
              </a:rPr>
              <a:t>Alternative democracy indices</a:t>
            </a:r>
          </a:p>
          <a:p>
            <a:pPr lvl="1"/>
            <a:r>
              <a:rPr lang="en-JP" dirty="0"/>
              <a:t>polity index by the Center for Systemic Peace, freedom index by Freedom House, and democracy index by the Economist Intelligence Unit</a:t>
            </a:r>
          </a:p>
          <a:p>
            <a:r>
              <a:rPr lang="en-JP" dirty="0">
                <a:solidFill>
                  <a:schemeClr val="accent1"/>
                </a:solidFill>
              </a:rPr>
              <a:t>Alternative weightings</a:t>
            </a:r>
          </a:p>
          <a:p>
            <a:pPr lvl="1"/>
            <a:r>
              <a:rPr lang="en-JP" dirty="0"/>
              <a:t>no weighting and population weighting</a:t>
            </a:r>
          </a:p>
          <a:p>
            <a:r>
              <a:rPr lang="en-JP" dirty="0">
                <a:solidFill>
                  <a:schemeClr val="accent1"/>
                </a:solidFill>
              </a:rPr>
              <a:t>Alternative sample definitions</a:t>
            </a:r>
          </a:p>
          <a:p>
            <a:pPr lvl="1"/>
            <a:r>
              <a:rPr lang="en-JP" dirty="0"/>
              <a:t>exclude G7 countries, exclude US &amp; China, exclude outliers with standardized residual above 1.96 or below -1.96</a:t>
            </a:r>
          </a:p>
          <a:p>
            <a:endParaRPr lang="en-JP" dirty="0">
              <a:solidFill>
                <a:schemeClr val="accent1"/>
              </a:solidFill>
            </a:endParaRPr>
          </a:p>
        </p:txBody>
      </p:sp>
    </p:spTree>
    <p:extLst>
      <p:ext uri="{BB962C8B-B14F-4D97-AF65-F5344CB8AC3E}">
        <p14:creationId xmlns:p14="http://schemas.microsoft.com/office/powerpoint/2010/main" val="6876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612-873B-E741-860F-64C41272D3A3}"/>
              </a:ext>
            </a:extLst>
          </p:cNvPr>
          <p:cNvSpPr>
            <a:spLocks noGrp="1"/>
          </p:cNvSpPr>
          <p:nvPr>
            <p:ph type="title"/>
          </p:nvPr>
        </p:nvSpPr>
        <p:spPr/>
        <p:txBody>
          <a:bodyPr/>
          <a:lstStyle/>
          <a:p>
            <a:r>
              <a:rPr lang="en-JP" dirty="0"/>
              <a:t>Potential Mechanisms</a:t>
            </a:r>
          </a:p>
        </p:txBody>
      </p:sp>
      <p:sp>
        <p:nvSpPr>
          <p:cNvPr id="3" name="Content Placeholder 2">
            <a:extLst>
              <a:ext uri="{FF2B5EF4-FFF2-40B4-BE49-F238E27FC236}">
                <a16:creationId xmlns:a16="http://schemas.microsoft.com/office/drawing/2014/main" id="{0464CE05-716B-434A-8891-9EE6CB1342A4}"/>
              </a:ext>
            </a:extLst>
          </p:cNvPr>
          <p:cNvSpPr>
            <a:spLocks noGrp="1"/>
          </p:cNvSpPr>
          <p:nvPr>
            <p:ph idx="1"/>
          </p:nvPr>
        </p:nvSpPr>
        <p:spPr/>
        <p:txBody>
          <a:bodyPr>
            <a:normAutofit lnSpcReduction="10000"/>
          </a:bodyPr>
          <a:lstStyle/>
          <a:p>
            <a:pPr marL="0" indent="0">
              <a:buNone/>
            </a:pPr>
            <a:r>
              <a:rPr lang="en-US" sz="3200" dirty="0"/>
              <a:t>Mechanisms that turned out to be important:</a:t>
            </a:r>
          </a:p>
          <a:p>
            <a:pPr lvl="1" fontAlgn="base"/>
            <a:r>
              <a:rPr lang="en-US" sz="3200" dirty="0"/>
              <a:t>Investments</a:t>
            </a:r>
          </a:p>
          <a:p>
            <a:pPr lvl="1" fontAlgn="base"/>
            <a:r>
              <a:rPr lang="en-US" sz="3200" dirty="0"/>
              <a:t>International trade</a:t>
            </a:r>
          </a:p>
          <a:p>
            <a:pPr lvl="1" fontAlgn="base"/>
            <a:r>
              <a:rPr lang="en-US" sz="3200" dirty="0"/>
              <a:t>Value added in manufacturing and services</a:t>
            </a:r>
          </a:p>
          <a:p>
            <a:pPr marL="0" indent="0">
              <a:buNone/>
            </a:pPr>
            <a:r>
              <a:rPr lang="en-US" sz="3200" dirty="0"/>
              <a:t>We find a</a:t>
            </a:r>
            <a:r>
              <a:rPr lang="en-US" sz="3200" b="1" dirty="0"/>
              <a:t> </a:t>
            </a:r>
            <a:r>
              <a:rPr lang="en-US" sz="3200" dirty="0"/>
              <a:t>significant negative causal effect in each of these aspects. </a:t>
            </a:r>
          </a:p>
          <a:p>
            <a:pPr marL="0" indent="0">
              <a:buNone/>
            </a:pPr>
            <a:br>
              <a:rPr lang="en-US" sz="3200" dirty="0"/>
            </a:br>
            <a:r>
              <a:rPr lang="en-US" sz="3200" dirty="0"/>
              <a:t>Less important: primary school enrollment, secondary school enrollment, child mortality rates, and taxes as a share of GDP </a:t>
            </a:r>
          </a:p>
        </p:txBody>
      </p:sp>
    </p:spTree>
    <p:extLst>
      <p:ext uri="{BB962C8B-B14F-4D97-AF65-F5344CB8AC3E}">
        <p14:creationId xmlns:p14="http://schemas.microsoft.com/office/powerpoint/2010/main" val="349716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p:txBody>
          <a:bodyPr/>
          <a:lstStyle/>
          <a:p>
            <a:r>
              <a:rPr lang="en-JP" dirty="0"/>
              <a:t>Investment as a share of GDP</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p:txBody>
          <a:bodyPr anchor="ctr"/>
          <a:lstStyle/>
          <a:p>
            <a:pPr fontAlgn="base"/>
            <a:r>
              <a:rPr lang="en-US" dirty="0">
                <a:solidFill>
                  <a:schemeClr val="accent1"/>
                </a:solidFill>
              </a:rPr>
              <a:t>Investment</a:t>
            </a:r>
            <a:r>
              <a:rPr lang="en-US" dirty="0"/>
              <a:t>: the total value of the gross fixed capital formation and changes in inventories and acquisitions less of disposals of valuables for a unit or sector</a:t>
            </a:r>
          </a:p>
          <a:p>
            <a:pPr fontAlgn="base"/>
            <a:r>
              <a:rPr lang="en-US" dirty="0"/>
              <a:t>Source: International Monetary Fund, </a:t>
            </a:r>
            <a:r>
              <a:rPr lang="en-US" i="1" dirty="0"/>
              <a:t>World Economic Outlook</a:t>
            </a:r>
            <a:endParaRPr lang="en-US" dirty="0"/>
          </a:p>
          <a:p>
            <a:endParaRPr lang="en-JP" dirty="0"/>
          </a:p>
        </p:txBody>
      </p:sp>
    </p:spTree>
    <p:extLst>
      <p:ext uri="{BB962C8B-B14F-4D97-AF65-F5344CB8AC3E}">
        <p14:creationId xmlns:p14="http://schemas.microsoft.com/office/powerpoint/2010/main" val="2268475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AE4CE8-2A38-AD45-9811-5824EB569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128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Rounded Rectangle 1">
            <a:extLst>
              <a:ext uri="{FF2B5EF4-FFF2-40B4-BE49-F238E27FC236}">
                <a16:creationId xmlns:a16="http://schemas.microsoft.com/office/drawing/2014/main" id="{16321462-48F3-244B-8E4C-F860113571EF}"/>
              </a:ext>
            </a:extLst>
          </p:cNvPr>
          <p:cNvSpPr/>
          <p:nvPr/>
        </p:nvSpPr>
        <p:spPr>
          <a:xfrm>
            <a:off x="1845733" y="270933"/>
            <a:ext cx="541867" cy="34036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32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3D6B9F2B-05FA-D540-8036-D277719D5DEC}"/>
              </a:ext>
            </a:extLst>
          </p:cNvPr>
          <p:cNvPicPr>
            <a:picLocks noChangeAspect="1"/>
          </p:cNvPicPr>
          <p:nvPr/>
        </p:nvPicPr>
        <p:blipFill>
          <a:blip r:embed="rId2"/>
          <a:stretch>
            <a:fillRect/>
          </a:stretch>
        </p:blipFill>
        <p:spPr>
          <a:xfrm>
            <a:off x="23236"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6B15917-D578-4949-BE38-2F0334F47DED}"/>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6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investment as a share of GDP per year in 2001-2019</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E6B15917-D578-4949-BE38-2F0334F47DED}"/>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2395" t="-4167" r="-2395" b="-7639"/>
                </a:stretch>
              </a:blipFill>
            </p:spPr>
            <p:txBody>
              <a:bodyPr/>
              <a:lstStyle/>
              <a:p>
                <a:r>
                  <a:rPr lang="en-JP">
                    <a:noFill/>
                  </a:rPr>
                  <a:t> </a:t>
                </a:r>
              </a:p>
            </p:txBody>
          </p:sp>
        </mc:Fallback>
      </mc:AlternateContent>
    </p:spTree>
    <p:extLst>
      <p:ext uri="{BB962C8B-B14F-4D97-AF65-F5344CB8AC3E}">
        <p14:creationId xmlns:p14="http://schemas.microsoft.com/office/powerpoint/2010/main" val="1599974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8FC6-0C17-574F-82E9-DBEA92424790}"/>
              </a:ext>
            </a:extLst>
          </p:cNvPr>
          <p:cNvSpPr>
            <a:spLocks noGrp="1"/>
          </p:cNvSpPr>
          <p:nvPr>
            <p:ph type="title"/>
          </p:nvPr>
        </p:nvSpPr>
        <p:spPr/>
        <p:txBody>
          <a:bodyPr/>
          <a:lstStyle/>
          <a:p>
            <a:r>
              <a:rPr lang="en-JP" dirty="0"/>
              <a:t>Trade</a:t>
            </a:r>
          </a:p>
        </p:txBody>
      </p:sp>
      <p:sp>
        <p:nvSpPr>
          <p:cNvPr id="3" name="Content Placeholder 2">
            <a:extLst>
              <a:ext uri="{FF2B5EF4-FFF2-40B4-BE49-F238E27FC236}">
                <a16:creationId xmlns:a16="http://schemas.microsoft.com/office/drawing/2014/main" id="{D5D58E7C-0221-404D-859C-D40DBA85D86E}"/>
              </a:ext>
            </a:extLst>
          </p:cNvPr>
          <p:cNvSpPr>
            <a:spLocks noGrp="1"/>
          </p:cNvSpPr>
          <p:nvPr>
            <p:ph idx="1"/>
          </p:nvPr>
        </p:nvSpPr>
        <p:spPr/>
        <p:txBody>
          <a:bodyPr anchor="ctr"/>
          <a:lstStyle/>
          <a:p>
            <a:pPr fontAlgn="base"/>
            <a:r>
              <a:rPr lang="en-US" dirty="0">
                <a:solidFill>
                  <a:schemeClr val="accent1"/>
                </a:solidFill>
              </a:rPr>
              <a:t>Import value index &amp; export value index</a:t>
            </a:r>
            <a:r>
              <a:rPr lang="en-US" dirty="0"/>
              <a:t>: Current value of imports or exports converted to US dollars and expressed as a percentage of that in the base period (2000)</a:t>
            </a:r>
          </a:p>
          <a:p>
            <a:pPr fontAlgn="base"/>
            <a:r>
              <a:rPr lang="en-US" dirty="0"/>
              <a:t>Source: UN Conference on Trade and Development (UNCTAD), Handbook of Statistics and Data Files</a:t>
            </a:r>
          </a:p>
          <a:p>
            <a:endParaRPr lang="en-JP" dirty="0"/>
          </a:p>
        </p:txBody>
      </p:sp>
    </p:spTree>
    <p:extLst>
      <p:ext uri="{BB962C8B-B14F-4D97-AF65-F5344CB8AC3E}">
        <p14:creationId xmlns:p14="http://schemas.microsoft.com/office/powerpoint/2010/main" val="2758815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2C58E6D-A09A-CB49-8188-61DC16C31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759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AFB22F7B-B5AC-4C48-A85B-3DCC50B1FFC1}"/>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46111F9-5799-4D40-A97A-6C8F6820D458}"/>
                  </a:ext>
                </a:extLst>
              </p:cNvPr>
              <p:cNvSpPr/>
              <p:nvPr/>
            </p:nvSpPr>
            <p:spPr>
              <a:xfrm>
                <a:off x="7760774" y="254010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150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import value index in 2001-2019</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E46111F9-5799-4D40-A97A-6C8F6820D458}"/>
                  </a:ext>
                </a:extLst>
              </p:cNvPr>
              <p:cNvSpPr>
                <a:spLocks noRot="1" noChangeAspect="1" noMove="1" noResize="1" noEditPoints="1" noAdjustHandles="1" noChangeArrowheads="1" noChangeShapeType="1" noTextEdit="1"/>
              </p:cNvSpPr>
              <p:nvPr/>
            </p:nvSpPr>
            <p:spPr>
              <a:xfrm>
                <a:off x="7760774" y="2540109"/>
                <a:ext cx="4236928" cy="1384995"/>
              </a:xfrm>
              <a:prstGeom prst="rect">
                <a:avLst/>
              </a:prstGeom>
              <a:blipFill>
                <a:blip r:embed="rId3"/>
                <a:stretch>
                  <a:fillRect l="-2695" t="-5455" r="-4491" b="-10000"/>
                </a:stretch>
              </a:blipFill>
            </p:spPr>
            <p:txBody>
              <a:bodyPr/>
              <a:lstStyle/>
              <a:p>
                <a:r>
                  <a:rPr lang="en-JP">
                    <a:noFill/>
                  </a:rPr>
                  <a:t> </a:t>
                </a:r>
              </a:p>
            </p:txBody>
          </p:sp>
        </mc:Fallback>
      </mc:AlternateContent>
    </p:spTree>
    <p:extLst>
      <p:ext uri="{BB962C8B-B14F-4D97-AF65-F5344CB8AC3E}">
        <p14:creationId xmlns:p14="http://schemas.microsoft.com/office/powerpoint/2010/main" val="2383753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2B2408-CEA8-5F49-8EC8-72244FA9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167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5CDACFC9-07F7-094D-B716-FDB9DDF15E86}"/>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F1E41E-2B36-6F43-A081-167BB194D9AD}"/>
                  </a:ext>
                </a:extLst>
              </p:cNvPr>
              <p:cNvSpPr/>
              <p:nvPr/>
            </p:nvSpPr>
            <p:spPr>
              <a:xfrm>
                <a:off x="7760774" y="2540109"/>
                <a:ext cx="423692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150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export value index in 2001-2019</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7F1E41E-2B36-6F43-A081-167BB194D9AD}"/>
                  </a:ext>
                </a:extLst>
              </p:cNvPr>
              <p:cNvSpPr>
                <a:spLocks noRot="1" noChangeAspect="1" noMove="1" noResize="1" noEditPoints="1" noAdjustHandles="1" noChangeArrowheads="1" noChangeShapeType="1" noTextEdit="1"/>
              </p:cNvSpPr>
              <p:nvPr/>
            </p:nvSpPr>
            <p:spPr>
              <a:xfrm>
                <a:off x="7760774" y="2540109"/>
                <a:ext cx="4236928" cy="1384995"/>
              </a:xfrm>
              <a:prstGeom prst="rect">
                <a:avLst/>
              </a:prstGeom>
              <a:blipFill>
                <a:blip r:embed="rId3"/>
                <a:stretch>
                  <a:fillRect l="-2395" t="-5455" r="-3892" b="-10000"/>
                </a:stretch>
              </a:blipFill>
            </p:spPr>
            <p:txBody>
              <a:bodyPr/>
              <a:lstStyle/>
              <a:p>
                <a:r>
                  <a:rPr lang="en-JP">
                    <a:noFill/>
                  </a:rPr>
                  <a:t> </a:t>
                </a:r>
              </a:p>
            </p:txBody>
          </p:sp>
        </mc:Fallback>
      </mc:AlternateContent>
    </p:spTree>
    <p:extLst>
      <p:ext uri="{BB962C8B-B14F-4D97-AF65-F5344CB8AC3E}">
        <p14:creationId xmlns:p14="http://schemas.microsoft.com/office/powerpoint/2010/main" val="1980278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3A8E-55D3-524F-B6BB-75BF18A81461}"/>
              </a:ext>
            </a:extLst>
          </p:cNvPr>
          <p:cNvSpPr>
            <a:spLocks noGrp="1"/>
          </p:cNvSpPr>
          <p:nvPr>
            <p:ph type="title"/>
          </p:nvPr>
        </p:nvSpPr>
        <p:spPr/>
        <p:txBody>
          <a:bodyPr/>
          <a:lstStyle/>
          <a:p>
            <a:r>
              <a:rPr lang="en-JP" dirty="0"/>
              <a:t>Value Added in Manufacturing and Services</a:t>
            </a:r>
          </a:p>
        </p:txBody>
      </p:sp>
      <p:sp>
        <p:nvSpPr>
          <p:cNvPr id="3" name="Content Placeholder 2">
            <a:extLst>
              <a:ext uri="{FF2B5EF4-FFF2-40B4-BE49-F238E27FC236}">
                <a16:creationId xmlns:a16="http://schemas.microsoft.com/office/drawing/2014/main" id="{37D40EE1-C821-C144-B375-73FF51A0E9C4}"/>
              </a:ext>
            </a:extLst>
          </p:cNvPr>
          <p:cNvSpPr>
            <a:spLocks noGrp="1"/>
          </p:cNvSpPr>
          <p:nvPr>
            <p:ph idx="1"/>
          </p:nvPr>
        </p:nvSpPr>
        <p:spPr/>
        <p:txBody>
          <a:bodyPr>
            <a:normAutofit/>
          </a:bodyPr>
          <a:lstStyle/>
          <a:p>
            <a:pPr fontAlgn="base"/>
            <a:r>
              <a:rPr lang="en-US" dirty="0">
                <a:solidFill>
                  <a:schemeClr val="accent1"/>
                </a:solidFill>
              </a:rPr>
              <a:t>Manufacturing sector</a:t>
            </a:r>
            <a:r>
              <a:rPr lang="en-US" dirty="0"/>
              <a:t>: industries that physically or chemically transform materials into new products</a:t>
            </a:r>
          </a:p>
          <a:p>
            <a:pPr fontAlgn="base"/>
            <a:r>
              <a:rPr lang="en-US" dirty="0">
                <a:solidFill>
                  <a:schemeClr val="accent1"/>
                </a:solidFill>
              </a:rPr>
              <a:t>Service sector</a:t>
            </a:r>
            <a:r>
              <a:rPr lang="en-US" dirty="0"/>
              <a:t>: any services, for example wholesale and retail trade, transport, education, healthcare, and finance</a:t>
            </a:r>
          </a:p>
          <a:p>
            <a:pPr fontAlgn="base"/>
            <a:r>
              <a:rPr lang="en-US" dirty="0">
                <a:solidFill>
                  <a:schemeClr val="accent1"/>
                </a:solidFill>
              </a:rPr>
              <a:t>Value Added</a:t>
            </a:r>
            <a:r>
              <a:rPr lang="en-US" dirty="0"/>
              <a:t>: net output of a sector after adding up all output and subtracting intermediate inputs</a:t>
            </a:r>
          </a:p>
          <a:p>
            <a:pPr marL="0" indent="0" fontAlgn="base">
              <a:buNone/>
            </a:pPr>
            <a:endParaRPr lang="en-US" dirty="0"/>
          </a:p>
          <a:p>
            <a:pPr fontAlgn="base"/>
            <a:r>
              <a:rPr lang="en-US" dirty="0"/>
              <a:t>Look at the </a:t>
            </a:r>
            <a:r>
              <a:rPr lang="en-US" dirty="0">
                <a:solidFill>
                  <a:schemeClr val="accent1"/>
                </a:solidFill>
              </a:rPr>
              <a:t>annual growth rate </a:t>
            </a:r>
            <a:r>
              <a:rPr lang="en-US" dirty="0"/>
              <a:t>in value added in 2001-2019. </a:t>
            </a:r>
          </a:p>
          <a:p>
            <a:r>
              <a:rPr lang="en-US" dirty="0"/>
              <a:t>Source: World Bank, </a:t>
            </a:r>
            <a:r>
              <a:rPr lang="en-US" i="1" dirty="0"/>
              <a:t>National Accounts Data</a:t>
            </a:r>
            <a:endParaRPr lang="en-JP" dirty="0"/>
          </a:p>
        </p:txBody>
      </p:sp>
    </p:spTree>
    <p:extLst>
      <p:ext uri="{BB962C8B-B14F-4D97-AF65-F5344CB8AC3E}">
        <p14:creationId xmlns:p14="http://schemas.microsoft.com/office/powerpoint/2010/main" val="40717791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FC83BB1-F3AA-2541-B499-11438E906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73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21D8B57-23BD-3F41-B294-4A4E209D3F5E}"/>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3C495A07-1BD9-6D41-8FA5-02ACA0056FCB}"/>
                  </a:ext>
                </a:extLst>
              </p:cNvPr>
              <p:cNvSpPr/>
              <p:nvPr/>
            </p:nvSpPr>
            <p:spPr>
              <a:xfrm>
                <a:off x="7760774" y="254010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2.3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manufacturing value added per year in 2001-2019</a:t>
                </a:r>
              </a:p>
            </p:txBody>
          </p:sp>
        </mc:Choice>
        <mc:Fallback>
          <p:sp>
            <p:nvSpPr>
              <p:cNvPr id="4" name="Rectangle 3">
                <a:extLst>
                  <a:ext uri="{FF2B5EF4-FFF2-40B4-BE49-F238E27FC236}">
                    <a16:creationId xmlns:a16="http://schemas.microsoft.com/office/drawing/2014/main" id="{3C495A07-1BD9-6D41-8FA5-02ACA0056FCB}"/>
                  </a:ext>
                </a:extLst>
              </p:cNvPr>
              <p:cNvSpPr>
                <a:spLocks noRot="1" noChangeAspect="1" noMove="1" noResize="1" noEditPoints="1" noAdjustHandles="1" noChangeArrowheads="1" noChangeShapeType="1" noTextEdit="1"/>
              </p:cNvSpPr>
              <p:nvPr/>
            </p:nvSpPr>
            <p:spPr>
              <a:xfrm>
                <a:off x="7760774" y="2540109"/>
                <a:ext cx="4236928" cy="1815882"/>
              </a:xfrm>
              <a:prstGeom prst="rect">
                <a:avLst/>
              </a:prstGeom>
              <a:blipFill>
                <a:blip r:embed="rId3"/>
                <a:stretch>
                  <a:fillRect l="-2395" t="-4167" r="-3892" b="-7639"/>
                </a:stretch>
              </a:blipFill>
            </p:spPr>
            <p:txBody>
              <a:bodyPr/>
              <a:lstStyle/>
              <a:p>
                <a:r>
                  <a:rPr lang="en-JP">
                    <a:noFill/>
                  </a:rPr>
                  <a:t> </a:t>
                </a:r>
              </a:p>
            </p:txBody>
          </p:sp>
        </mc:Fallback>
      </mc:AlternateContent>
    </p:spTree>
    <p:extLst>
      <p:ext uri="{BB962C8B-B14F-4D97-AF65-F5344CB8AC3E}">
        <p14:creationId xmlns:p14="http://schemas.microsoft.com/office/powerpoint/2010/main" val="2898988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ACDC3EA-6D6A-694D-B3B3-7255EC1C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430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p:sp>
        <p:nvSpPr>
          <p:cNvPr id="3" name="Rounded Rectangle 2">
            <a:extLst>
              <a:ext uri="{FF2B5EF4-FFF2-40B4-BE49-F238E27FC236}">
                <a16:creationId xmlns:a16="http://schemas.microsoft.com/office/drawing/2014/main" id="{DBCB0D91-3334-9A42-BD0E-AB4E69DFCDE0}"/>
              </a:ext>
            </a:extLst>
          </p:cNvPr>
          <p:cNvSpPr/>
          <p:nvPr/>
        </p:nvSpPr>
        <p:spPr>
          <a:xfrm>
            <a:off x="1845733" y="270933"/>
            <a:ext cx="541867" cy="5401734"/>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46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89342783-7CD6-7F40-BA63-BDCE89304814}"/>
              </a:ext>
            </a:extLst>
          </p:cNvPr>
          <p:cNvPicPr>
            <a:picLocks noChangeAspect="1"/>
          </p:cNvPicPr>
          <p:nvPr/>
        </p:nvPicPr>
        <p:blipFill>
          <a:blip r:embed="rId2"/>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1CE8DD8-7457-174D-847A-A29DB303DB4F}"/>
                  </a:ext>
                </a:extLst>
              </p:cNvPr>
              <p:cNvSpPr/>
              <p:nvPr/>
            </p:nvSpPr>
            <p:spPr>
              <a:xfrm>
                <a:off x="7779824" y="2292459"/>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2.8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services value added per year in 2001-2019</a:t>
                </a:r>
              </a:p>
            </p:txBody>
          </p:sp>
        </mc:Choice>
        <mc:Fallback>
          <p:sp>
            <p:nvSpPr>
              <p:cNvPr id="4" name="Rectangle 3">
                <a:extLst>
                  <a:ext uri="{FF2B5EF4-FFF2-40B4-BE49-F238E27FC236}">
                    <a16:creationId xmlns:a16="http://schemas.microsoft.com/office/drawing/2014/main" id="{81CE8DD8-7457-174D-847A-A29DB303DB4F}"/>
                  </a:ext>
                </a:extLst>
              </p:cNvPr>
              <p:cNvSpPr>
                <a:spLocks noRot="1" noChangeAspect="1" noMove="1" noResize="1" noEditPoints="1" noAdjustHandles="1" noChangeArrowheads="1" noChangeShapeType="1" noTextEdit="1"/>
              </p:cNvSpPr>
              <p:nvPr/>
            </p:nvSpPr>
            <p:spPr>
              <a:xfrm>
                <a:off x="7779824" y="2292459"/>
                <a:ext cx="4236928" cy="1815882"/>
              </a:xfrm>
              <a:prstGeom prst="rect">
                <a:avLst/>
              </a:prstGeom>
              <a:blipFill>
                <a:blip r:embed="rId3"/>
                <a:stretch>
                  <a:fillRect l="-2090" t="-3472" r="-2090" b="-8333"/>
                </a:stretch>
              </a:blipFill>
            </p:spPr>
            <p:txBody>
              <a:bodyPr/>
              <a:lstStyle/>
              <a:p>
                <a:r>
                  <a:rPr lang="en-JP">
                    <a:noFill/>
                  </a:rPr>
                  <a:t> </a:t>
                </a:r>
              </a:p>
            </p:txBody>
          </p:sp>
        </mc:Fallback>
      </mc:AlternateContent>
    </p:spTree>
    <p:extLst>
      <p:ext uri="{BB962C8B-B14F-4D97-AF65-F5344CB8AC3E}">
        <p14:creationId xmlns:p14="http://schemas.microsoft.com/office/powerpoint/2010/main" val="1386492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4D95-18E0-B84B-AC04-440707DCEE80}"/>
              </a:ext>
            </a:extLst>
          </p:cNvPr>
          <p:cNvSpPr>
            <a:spLocks noGrp="1"/>
          </p:cNvSpPr>
          <p:nvPr>
            <p:ph type="title"/>
          </p:nvPr>
        </p:nvSpPr>
        <p:spPr/>
        <p:txBody>
          <a:bodyPr/>
          <a:lstStyle/>
          <a:p>
            <a:r>
              <a:rPr lang="en-JP" dirty="0"/>
              <a:t>Interpretation of Mechanisms</a:t>
            </a:r>
          </a:p>
        </p:txBody>
      </p:sp>
      <p:sp>
        <p:nvSpPr>
          <p:cNvPr id="3" name="Content Placeholder 2">
            <a:extLst>
              <a:ext uri="{FF2B5EF4-FFF2-40B4-BE49-F238E27FC236}">
                <a16:creationId xmlns:a16="http://schemas.microsoft.com/office/drawing/2014/main" id="{7639FE5E-1CC6-E14B-949E-98CAE5789996}"/>
              </a:ext>
            </a:extLst>
          </p:cNvPr>
          <p:cNvSpPr>
            <a:spLocks noGrp="1"/>
          </p:cNvSpPr>
          <p:nvPr>
            <p:ph idx="1"/>
          </p:nvPr>
        </p:nvSpPr>
        <p:spPr/>
        <p:txBody>
          <a:bodyPr anchor="ctr">
            <a:normAutofit/>
          </a:bodyPr>
          <a:lstStyle/>
          <a:p>
            <a:r>
              <a:rPr lang="en-US" dirty="0"/>
              <a:t>Democracy dampens economic growth through:</a:t>
            </a:r>
          </a:p>
          <a:p>
            <a:pPr lvl="1" fontAlgn="base"/>
            <a:r>
              <a:rPr lang="en-US" sz="2800" dirty="0"/>
              <a:t>decreases in investment</a:t>
            </a:r>
          </a:p>
          <a:p>
            <a:pPr lvl="1" fontAlgn="base"/>
            <a:r>
              <a:rPr lang="en-US" sz="2800" dirty="0"/>
              <a:t>decreases in trade</a:t>
            </a:r>
          </a:p>
          <a:p>
            <a:pPr lvl="1" fontAlgn="base"/>
            <a:r>
              <a:rPr lang="en-US" sz="2800" dirty="0"/>
              <a:t>slower value-added growth</a:t>
            </a:r>
          </a:p>
          <a:p>
            <a:pPr marL="457200" lvl="1" indent="0" fontAlgn="base">
              <a:buNone/>
            </a:pPr>
            <a:endParaRPr lang="en-US" dirty="0">
              <a:solidFill>
                <a:schemeClr val="accent1"/>
              </a:solidFill>
            </a:endParaRPr>
          </a:p>
          <a:p>
            <a:r>
              <a:rPr lang="en-US" dirty="0"/>
              <a:t>In other words, non-democratic nations better foster investment, trade, and faster value-added growth</a:t>
            </a:r>
          </a:p>
        </p:txBody>
      </p:sp>
    </p:spTree>
    <p:extLst>
      <p:ext uri="{BB962C8B-B14F-4D97-AF65-F5344CB8AC3E}">
        <p14:creationId xmlns:p14="http://schemas.microsoft.com/office/powerpoint/2010/main" val="1117670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42010" y="2054225"/>
            <a:ext cx="10507980" cy="4438650"/>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t>negative </a:t>
            </a:r>
            <a:r>
              <a:rPr lang="en-JP" dirty="0"/>
              <a:t>impacts on GDP growth since the beginning of the 21st century</a:t>
            </a:r>
          </a:p>
          <a:p>
            <a:pPr lvl="1">
              <a:buClr>
                <a:schemeClr val="accent1"/>
              </a:buClr>
            </a:pPr>
            <a:r>
              <a:rPr lang="en-JP" dirty="0"/>
              <a:t>For 2020, democracy is also found to cause more Covid-19-related deaths</a:t>
            </a:r>
          </a:p>
          <a:p>
            <a:pPr>
              <a:buClr>
                <a:schemeClr val="accent1"/>
              </a:buClr>
            </a:pPr>
            <a:r>
              <a:rPr lang="en-JP" dirty="0"/>
              <a:t>Mechanisms are likely to be decreases in investments and trade, and slower value-added growth</a:t>
            </a:r>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fontScale="85000" lnSpcReduction="10000"/>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Democracy’s effects on perfomance in other aspects (e.g. inequality, happiness)?</a:t>
            </a:r>
          </a:p>
          <a:p>
            <a:pPr>
              <a:buClr>
                <a:schemeClr val="accent1"/>
              </a:buClr>
            </a:pPr>
            <a:r>
              <a:rPr lang="en-JP" dirty="0"/>
              <a:t>Geopolitical movements away from democracy? </a:t>
            </a:r>
          </a:p>
          <a:p>
            <a:pPr marL="0" indent="0">
              <a:buClr>
                <a:schemeClr val="accent1"/>
              </a:buClr>
              <a:buNone/>
            </a:pPr>
            <a:endParaRPr lang="en-JP" dirty="0"/>
          </a:p>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747FD-0A4F-C348-9441-A3D7C2BA342F}"/>
              </a:ext>
            </a:extLst>
          </p:cNvPr>
          <p:cNvSpPr>
            <a:spLocks noGrp="1"/>
          </p:cNvSpPr>
          <p:nvPr>
            <p:ph type="title"/>
          </p:nvPr>
        </p:nvSpPr>
        <p:spPr/>
        <p:txBody>
          <a:bodyPr/>
          <a:lstStyle/>
          <a:p>
            <a:r>
              <a:rPr lang="en-JP" dirty="0"/>
              <a:t>Appendix</a:t>
            </a:r>
          </a:p>
        </p:txBody>
      </p:sp>
    </p:spTree>
    <p:extLst>
      <p:ext uri="{BB962C8B-B14F-4D97-AF65-F5344CB8AC3E}">
        <p14:creationId xmlns:p14="http://schemas.microsoft.com/office/powerpoint/2010/main" val="2276764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3" name="Picture 2" descr="Chart, line chart, box and whisker chart&#10;&#10;Description automatically generated">
            <a:extLst>
              <a:ext uri="{FF2B5EF4-FFF2-40B4-BE49-F238E27FC236}">
                <a16:creationId xmlns:a16="http://schemas.microsoft.com/office/drawing/2014/main" id="{38FB84FC-4D2A-B54C-A110-73B472C27D4E}"/>
              </a:ext>
            </a:extLst>
          </p:cNvPr>
          <p:cNvPicPr>
            <a:picLocks noChangeAspect="1"/>
          </p:cNvPicPr>
          <p:nvPr/>
        </p:nvPicPr>
        <p:blipFill>
          <a:blip r:embed="rId2"/>
          <a:stretch>
            <a:fillRect/>
          </a:stretch>
        </p:blipFill>
        <p:spPr>
          <a:xfrm>
            <a:off x="2381250" y="1161949"/>
            <a:ext cx="7429500" cy="5404961"/>
          </a:xfrm>
          <a:prstGeom prst="rect">
            <a:avLst/>
          </a:prstGeom>
        </p:spPr>
      </p:pic>
    </p:spTree>
    <p:extLst>
      <p:ext uri="{BB962C8B-B14F-4D97-AF65-F5344CB8AC3E}">
        <p14:creationId xmlns:p14="http://schemas.microsoft.com/office/powerpoint/2010/main" val="11359220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4" name="Picture 3" descr="Chart, line chart, box and whisker chart&#10;&#10;Description automatically generated">
            <a:extLst>
              <a:ext uri="{FF2B5EF4-FFF2-40B4-BE49-F238E27FC236}">
                <a16:creationId xmlns:a16="http://schemas.microsoft.com/office/drawing/2014/main" id="{E9E9A1B1-F373-2748-958F-55BC67A2D67B}"/>
              </a:ext>
            </a:extLst>
          </p:cNvPr>
          <p:cNvPicPr>
            <a:picLocks noChangeAspect="1"/>
          </p:cNvPicPr>
          <p:nvPr/>
        </p:nvPicPr>
        <p:blipFill>
          <a:blip r:embed="rId2"/>
          <a:stretch>
            <a:fillRect/>
          </a:stretch>
        </p:blipFill>
        <p:spPr>
          <a:xfrm>
            <a:off x="2334916" y="1223778"/>
            <a:ext cx="7344513" cy="5343132"/>
          </a:xfrm>
          <a:prstGeom prst="rect">
            <a:avLst/>
          </a:prstGeom>
        </p:spPr>
      </p:pic>
    </p:spTree>
    <p:extLst>
      <p:ext uri="{BB962C8B-B14F-4D97-AF65-F5344CB8AC3E}">
        <p14:creationId xmlns:p14="http://schemas.microsoft.com/office/powerpoint/2010/main" val="42552525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ACAB-6DBB-1644-85F5-209982967E8A}"/>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baseline controls</a:t>
            </a:r>
          </a:p>
        </p:txBody>
      </p:sp>
      <p:pic>
        <p:nvPicPr>
          <p:cNvPr id="5" name="Picture 4" descr="Chart, box and whisker chart&#10;&#10;Description automatically generated">
            <a:extLst>
              <a:ext uri="{FF2B5EF4-FFF2-40B4-BE49-F238E27FC236}">
                <a16:creationId xmlns:a16="http://schemas.microsoft.com/office/drawing/2014/main" id="{A13714CC-0B33-CB49-8041-102873D844C0}"/>
              </a:ext>
            </a:extLst>
          </p:cNvPr>
          <p:cNvPicPr>
            <a:picLocks noChangeAspect="1"/>
          </p:cNvPicPr>
          <p:nvPr/>
        </p:nvPicPr>
        <p:blipFill>
          <a:blip r:embed="rId2"/>
          <a:stretch>
            <a:fillRect/>
          </a:stretch>
        </p:blipFill>
        <p:spPr>
          <a:xfrm>
            <a:off x="2423743" y="1223779"/>
            <a:ext cx="7344510" cy="5343131"/>
          </a:xfrm>
          <a:prstGeom prst="rect">
            <a:avLst/>
          </a:prstGeom>
        </p:spPr>
      </p:pic>
    </p:spTree>
    <p:extLst>
      <p:ext uri="{BB962C8B-B14F-4D97-AF65-F5344CB8AC3E}">
        <p14:creationId xmlns:p14="http://schemas.microsoft.com/office/powerpoint/2010/main" val="2294577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US" dirty="0"/>
              <a:t>Our Agenda</a:t>
            </a:r>
            <a:endParaRPr lang="en-JP" dirty="0"/>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449327"/>
            <a:ext cx="10515600" cy="3494273"/>
          </a:xfrm>
        </p:spPr>
        <p:txBody>
          <a:bodyPr/>
          <a:lstStyle/>
          <a:p>
            <a:pPr marL="0" indent="0">
              <a:buNone/>
            </a:pPr>
            <a:r>
              <a:rPr lang="en-JP" dirty="0">
                <a:solidFill>
                  <a:schemeClr val="accent1"/>
                </a:solidFill>
              </a:rPr>
              <a:t>Context: </a:t>
            </a:r>
            <a:r>
              <a:rPr lang="en-JP" dirty="0"/>
              <a:t>Democracy is associated with worse economic </a:t>
            </a:r>
            <a:r>
              <a:rPr lang="en-US" dirty="0"/>
              <a:t>&amp;</a:t>
            </a:r>
            <a:r>
              <a:rPr lang="en-JP" dirty="0"/>
              <a:t> </a:t>
            </a:r>
            <a:r>
              <a:rPr lang="en-US" dirty="0"/>
              <a:t>public </a:t>
            </a:r>
            <a:r>
              <a:rPr lang="en-JP" dirty="0"/>
              <a:t>health outcomes in </a:t>
            </a:r>
            <a:r>
              <a:rPr lang="en-US" dirty="0"/>
              <a:t>this century</a:t>
            </a:r>
            <a:endParaRPr lang="en-JP" dirty="0"/>
          </a:p>
          <a:p>
            <a:endParaRPr lang="en-JP" b="1" dirty="0"/>
          </a:p>
          <a:p>
            <a:pPr marL="0" indent="0">
              <a:buNone/>
            </a:pPr>
            <a:r>
              <a:rPr lang="en-JP" dirty="0">
                <a:solidFill>
                  <a:schemeClr val="accent1"/>
                </a:solidFill>
              </a:rPr>
              <a:t>Question: </a:t>
            </a:r>
            <a:r>
              <a:rPr lang="en-JP" dirty="0"/>
              <a:t>D</a:t>
            </a:r>
            <a:r>
              <a:rPr lang="en-US" dirty="0"/>
              <a:t>o</a:t>
            </a:r>
            <a:r>
              <a:rPr lang="en-JP" dirty="0"/>
              <a:t> democratic political regimes </a:t>
            </a:r>
            <a:r>
              <a:rPr lang="en-JP" i="1" dirty="0"/>
              <a:t>cause</a:t>
            </a:r>
            <a:r>
              <a:rPr lang="en-JP" dirty="0"/>
              <a:t> the worse outcomes? </a:t>
            </a:r>
          </a:p>
          <a:p>
            <a:endParaRPr lang="en-JP" b="1" dirty="0"/>
          </a:p>
          <a:p>
            <a:pPr marL="0" indent="0">
              <a:buNone/>
            </a:pPr>
            <a:r>
              <a:rPr lang="en-JP" dirty="0">
                <a:solidFill>
                  <a:schemeClr val="accent1"/>
                </a:solidFill>
              </a:rPr>
              <a:t>Empirical strategy:</a:t>
            </a:r>
            <a:r>
              <a:rPr lang="en-US" dirty="0">
                <a:solidFill>
                  <a:schemeClr val="accent1"/>
                </a:solidFill>
              </a:rPr>
              <a:t> </a:t>
            </a:r>
            <a:r>
              <a:rPr lang="en-US" dirty="0"/>
              <a:t>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dirty="0"/>
              <a:t>indings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690688"/>
                <a:ext cx="10515599" cy="5192000"/>
              </a:xfrm>
            </p:spPr>
            <p:txBody>
              <a:bodyPr>
                <a:normAutofit/>
              </a:bodyPr>
              <a:lstStyle/>
              <a:p>
                <a:r>
                  <a:rPr lang="en-JP" sz="2400" dirty="0">
                    <a:solidFill>
                      <a:schemeClr val="accent1"/>
                    </a:solidFill>
                  </a:rPr>
                  <a:t>Democracy </a:t>
                </a:r>
                <a:r>
                  <a:rPr lang="en-JP" sz="2400" i="1" dirty="0">
                    <a:solidFill>
                      <a:schemeClr val="accent1"/>
                    </a:solidFill>
                  </a:rPr>
                  <a:t>causes</a:t>
                </a:r>
                <a:r>
                  <a:rPr lang="en-JP" sz="2400" dirty="0">
                    <a:solidFill>
                      <a:schemeClr val="accent1"/>
                    </a:solidFill>
                  </a:rPr>
                  <a:t> lower economic growth in the past 20 </a:t>
                </a:r>
                <a:r>
                  <a:rPr lang="en-US" sz="2400" dirty="0">
                    <a:solidFill>
                      <a:schemeClr val="accent1"/>
                    </a:solidFill>
                  </a:rPr>
                  <a:t>years</a:t>
                </a:r>
                <a:endParaRPr lang="en-JP" sz="2400" dirty="0">
                  <a:solidFill>
                    <a:schemeClr val="accent1"/>
                  </a:solidFill>
                </a:endParaRPr>
              </a:p>
              <a:p>
                <a:pPr marL="0" indent="0">
                  <a:buNone/>
                </a:pPr>
                <a:r>
                  <a:rPr lang="en-JP" sz="2400" dirty="0"/>
                  <a:t>	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 </a:t>
                </a:r>
              </a:p>
              <a:p>
                <a:pPr marL="0" indent="0">
                  <a:buNone/>
                </a:pPr>
                <a:r>
                  <a:rPr lang="en-JP" sz="2400" dirty="0"/>
                  <a:t>		 a 2 percentage-point </a:t>
                </a:r>
                <a14:m>
                  <m:oMath xmlns:m="http://schemas.openxmlformats.org/officeDocument/2006/math">
                    <m:r>
                      <a:rPr lang="en-JP" sz="2400" b="0" i="1">
                        <a:latin typeface="Cambria Math" panose="02040503050406030204" pitchFamily="18" charset="0"/>
                        <a:ea typeface="Cambria Math" panose="02040503050406030204" pitchFamily="18" charset="0"/>
                      </a:rPr>
                      <m:t>↓</m:t>
                    </m:r>
                  </m:oMath>
                </a14:m>
                <a:r>
                  <a:rPr lang="en-JP" sz="2400" dirty="0"/>
                  <a:t> per year in GDP in 2001-2019 </a:t>
                </a:r>
                <a:endParaRPr lang="en-US" sz="2400" dirty="0"/>
              </a:p>
              <a:p>
                <a:pPr marL="0" indent="0">
                  <a:buNone/>
                </a:pPr>
                <a:r>
                  <a:rPr lang="en-JP" sz="2400" dirty="0"/>
                  <a:t>		 a 2 percentage-point </a:t>
                </a:r>
                <a14:m>
                  <m:oMath xmlns:m="http://schemas.openxmlformats.org/officeDocument/2006/math">
                    <m:r>
                      <a:rPr lang="en-JP" sz="2400" b="0" i="1">
                        <a:latin typeface="Cambria Math" panose="02040503050406030204" pitchFamily="18" charset="0"/>
                        <a:ea typeface="Cambria Math" panose="02040503050406030204" pitchFamily="18" charset="0"/>
                      </a:rPr>
                      <m:t>↓</m:t>
                    </m:r>
                  </m:oMath>
                </a14:m>
                <a:r>
                  <a:rPr lang="en-JP" sz="2400" dirty="0"/>
                  <a:t> per year in GDP in 20</a:t>
                </a:r>
                <a:r>
                  <a:rPr lang="en-US" sz="2400" dirty="0"/>
                  <a:t>20</a:t>
                </a:r>
                <a:r>
                  <a:rPr lang="en-JP" sz="2400" dirty="0"/>
                  <a:t> </a:t>
                </a:r>
              </a:p>
              <a:p>
                <a:pPr marL="457200" lvl="1" indent="0">
                  <a:buNone/>
                </a:pPr>
                <a:endParaRPr lang="en-JP" sz="2000" dirty="0">
                  <a:solidFill>
                    <a:schemeClr val="accent1"/>
                  </a:solidFill>
                </a:endParaRPr>
              </a:p>
              <a:p>
                <a:r>
                  <a:rPr lang="en-JP" sz="2400" dirty="0">
                    <a:solidFill>
                      <a:schemeClr val="accent1"/>
                    </a:solidFill>
                  </a:rPr>
                  <a:t>Potential channels behind democracy’s adverse effect in the 21st century</a:t>
                </a:r>
              </a:p>
              <a:p>
                <a:pPr marL="0" indent="0">
                  <a:buNone/>
                </a:pPr>
                <a:r>
                  <a:rPr lang="en-JP" sz="2400" dirty="0"/>
                  <a:t>	less investments as a share of GDP, less international trade</a:t>
                </a:r>
                <a:r>
                  <a:rPr lang="en-JP" sz="1600" dirty="0"/>
                  <a:t>, </a:t>
                </a:r>
              </a:p>
              <a:p>
                <a:pPr marL="0" indent="0">
                  <a:buNone/>
                </a:pPr>
                <a:r>
                  <a:rPr lang="en-JP" sz="1600" dirty="0"/>
                  <a:t>	</a:t>
                </a:r>
                <a:r>
                  <a:rPr lang="en-JP" sz="2400" dirty="0"/>
                  <a:t>and slower value-added growth in manufacturing and services</a:t>
                </a:r>
              </a:p>
              <a:p>
                <a:pPr lvl="1"/>
                <a:r>
                  <a:rPr lang="en-JP" sz="1600" dirty="0"/>
                  <a:t>	</a:t>
                </a:r>
                <a:r>
                  <a:rPr lang="en-JP" sz="2000" dirty="0">
                    <a:solidFill>
                      <a:schemeClr val="accent1"/>
                    </a:solidFill>
                  </a:rPr>
                  <a:t>Less important:</a:t>
                </a:r>
                <a:r>
                  <a:rPr lang="en-US" sz="2000" dirty="0">
                    <a:solidFill>
                      <a:schemeClr val="accent1"/>
                    </a:solidFill>
                  </a:rPr>
                  <a:t> </a:t>
                </a:r>
                <a:r>
                  <a:rPr lang="en-US" sz="2000" dirty="0"/>
                  <a:t>school enrollment, child mortality, and taxes as a share of GDP</a:t>
                </a:r>
                <a:endParaRPr lang="en-US" sz="2000" b="1" dirty="0">
                  <a:solidFill>
                    <a:schemeClr val="accent1"/>
                  </a:solidFill>
                </a:endParaRPr>
              </a:p>
              <a:p>
                <a:pPr marL="457200" lvl="1" indent="0">
                  <a:buNone/>
                </a:pPr>
                <a:endParaRPr lang="en-US" sz="2000" b="1" dirty="0">
                  <a:solidFill>
                    <a:schemeClr val="accent1"/>
                  </a:solidFill>
                </a:endParaRPr>
              </a:p>
              <a:p>
                <a:pPr lvl="1"/>
                <a:r>
                  <a:rPr lang="en-US" dirty="0">
                    <a:solidFill>
                      <a:schemeClr val="accent1"/>
                    </a:solidFill>
                  </a:rPr>
                  <a:t>D</a:t>
                </a:r>
                <a:r>
                  <a:rPr lang="en-JP" dirty="0">
                    <a:solidFill>
                      <a:schemeClr val="accent1"/>
                    </a:solidFill>
                  </a:rPr>
                  <a:t>emocracy </a:t>
                </a:r>
                <a:r>
                  <a:rPr lang="en-US" dirty="0">
                    <a:solidFill>
                      <a:schemeClr val="accent1"/>
                    </a:solidFill>
                  </a:rPr>
                  <a:t>is also negative for public health</a:t>
                </a:r>
                <a:r>
                  <a:rPr lang="en-JP" dirty="0">
                    <a:solidFill>
                      <a:schemeClr val="accent1"/>
                    </a:solidFill>
                  </a:rPr>
                  <a:t> in 2020</a:t>
                </a:r>
              </a:p>
              <a:p>
                <a:pPr marL="457200" lvl="1" indent="0">
                  <a:buNone/>
                </a:pPr>
                <a:r>
                  <a:rPr lang="en-JP" sz="2000" dirty="0">
                    <a:solidFill>
                      <a:schemeClr val="accent1"/>
                    </a:solidFill>
                  </a:rPr>
                  <a:t>	</a:t>
                </a:r>
                <a:r>
                  <a:rPr lang="en-JP" sz="2000" dirty="0"/>
                  <a:t>1 s.d. </a:t>
                </a:r>
                <a14:m>
                  <m:oMath xmlns:m="http://schemas.openxmlformats.org/officeDocument/2006/math">
                    <m:r>
                      <a:rPr lang="en-JP" sz="2000" i="1">
                        <a:latin typeface="Cambria Math" panose="02040503050406030204" pitchFamily="18" charset="0"/>
                        <a:ea typeface="Cambria Math" panose="02040503050406030204" pitchFamily="18" charset="0"/>
                      </a:rPr>
                      <m:t>↑</m:t>
                    </m:r>
                  </m:oMath>
                </a14:m>
                <a:r>
                  <a:rPr lang="en-JP" sz="2000" dirty="0"/>
                  <a:t> in democracy index causes</a:t>
                </a:r>
                <a:r>
                  <a:rPr lang="en-US" sz="2000" dirty="0"/>
                  <a:t> </a:t>
                </a:r>
                <a:r>
                  <a:rPr lang="en-JP" sz="2000" dirty="0"/>
                  <a:t>a 350 ↑ in Covid-19 deaths per million</a:t>
                </a:r>
                <a:endParaRPr lang="en-US" sz="1600" b="1" dirty="0">
                  <a:solidFill>
                    <a:schemeClr val="accent1"/>
                  </a:solidFill>
                </a:endParaRPr>
              </a:p>
            </p:txBody>
          </p:sp>
        </mc:Choice>
        <mc:Fallback>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690688"/>
                <a:ext cx="10515599" cy="5192000"/>
              </a:xfrm>
              <a:blipFill>
                <a:blip r:embed="rId3"/>
                <a:stretch>
                  <a:fillRect l="-845" t="-1220"/>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047750"/>
            <a:ext cx="10712116" cy="5810250"/>
          </a:xfrm>
        </p:spPr>
        <p:txBody>
          <a:bodyPr>
            <a:normAutofit fontScale="92500" lnSpcReduction="10000"/>
          </a:bodyPr>
          <a:lstStyle/>
          <a:p>
            <a:pPr marL="0" indent="0">
              <a:buNone/>
            </a:pPr>
            <a:endParaRPr lang="en-JP" sz="1600" dirty="0">
              <a:solidFill>
                <a:schemeClr val="accent1"/>
              </a:solidFill>
            </a:endParaRPr>
          </a:p>
          <a:p>
            <a:pPr marL="0" indent="0">
              <a:buNone/>
            </a:pPr>
            <a:endParaRPr lang="en-JP" sz="1600" dirty="0">
              <a:solidFill>
                <a:schemeClr val="accent1"/>
              </a:solidFill>
            </a:endParaRPr>
          </a:p>
          <a:p>
            <a:r>
              <a:rPr lang="en-JP" sz="2600" dirty="0">
                <a:solidFill>
                  <a:schemeClr val="accent1"/>
                </a:solidFill>
              </a:rPr>
              <a:t>Democracy, economic growth and public health</a:t>
            </a:r>
          </a:p>
          <a:p>
            <a:pPr lvl="1">
              <a:buClr>
                <a:schemeClr val="accent1"/>
              </a:buClr>
            </a:pPr>
            <a:r>
              <a:rPr lang="en-JP" sz="2200" dirty="0"/>
              <a:t>Difficult to identify </a:t>
            </a:r>
            <a:r>
              <a:rPr lang="en-JP" sz="1500" dirty="0">
                <a:solidFill>
                  <a:schemeClr val="tx2"/>
                </a:solidFill>
              </a:rPr>
              <a:t>Klenow and Rodriguez-Clare (1997); Durlauf, Johnson and Temple (2005); Helpman (2009); Galor (2011);</a:t>
            </a:r>
            <a:endParaRPr lang="en-JP" sz="1700" dirty="0">
              <a:solidFill>
                <a:schemeClr val="tx2"/>
              </a:solidFill>
            </a:endParaRPr>
          </a:p>
          <a:p>
            <a:pPr lvl="1">
              <a:buClr>
                <a:schemeClr val="accent1"/>
              </a:buClr>
            </a:pPr>
            <a:r>
              <a:rPr lang="en-JP" sz="2200" dirty="0"/>
              <a:t>Classic cross-sectional regression studies </a:t>
            </a:r>
            <a:r>
              <a:rPr lang="en-JP" sz="1500" dirty="0">
                <a:solidFill>
                  <a:schemeClr val="tx2"/>
                </a:solidFill>
              </a:rPr>
              <a:t>Barro (1997); Przeworski and Limongi (1993); Przeworski et al. (2000).</a:t>
            </a:r>
            <a:endParaRPr lang="en-JP" sz="2200" dirty="0">
              <a:solidFill>
                <a:schemeClr val="tx2"/>
              </a:solidFill>
            </a:endParaRPr>
          </a:p>
          <a:p>
            <a:pPr lvl="1">
              <a:buClr>
                <a:schemeClr val="accent1"/>
              </a:buClr>
            </a:pPr>
            <a:r>
              <a:rPr lang="en-JP" sz="2200" dirty="0"/>
              <a:t>More quasi-experimental research designs</a:t>
            </a:r>
            <a:r>
              <a:rPr lang="en-JP" sz="2200" dirty="0">
                <a:solidFill>
                  <a:schemeClr val="tx2"/>
                </a:solidFill>
              </a:rPr>
              <a:t> </a:t>
            </a:r>
            <a:r>
              <a:rPr lang="en-JP" sz="1500" dirty="0">
                <a:solidFill>
                  <a:schemeClr val="tx2"/>
                </a:solidFill>
              </a:rPr>
              <a:t>Acemoglu et al. (2018); Aghion, Alesina and Trebbi (2007); Madsen, Raschky and Skali (2015); Papaioannou and Siourounis (2008); Persson and Tabellini (2006); Quinn and Woolley (2001); Rodrik and Wacziarg (2005)</a:t>
            </a:r>
          </a:p>
          <a:p>
            <a:pPr lvl="1">
              <a:buClr>
                <a:schemeClr val="accent1"/>
              </a:buClr>
            </a:pPr>
            <a:r>
              <a:rPr lang="en-JP" sz="2200" dirty="0"/>
              <a:t>Democracy’s effect on health</a:t>
            </a:r>
            <a:r>
              <a:rPr lang="en-JP" sz="2200" dirty="0">
                <a:solidFill>
                  <a:schemeClr val="tx2"/>
                </a:solidFill>
              </a:rPr>
              <a:t> </a:t>
            </a:r>
            <a:r>
              <a:rPr lang="en-JP" sz="1500" dirty="0">
                <a:solidFill>
                  <a:schemeClr val="tx2"/>
                </a:solidFill>
              </a:rPr>
              <a:t>Besley and Kudamatsu (2006); Gerring, Thacket and Alfaro (2012); Kudamatsu (2012). </a:t>
            </a:r>
            <a:endParaRPr lang="en-JP" sz="1900" dirty="0">
              <a:solidFill>
                <a:schemeClr val="tx2"/>
              </a:solidFill>
            </a:endParaRPr>
          </a:p>
          <a:p>
            <a:pPr lvl="1">
              <a:buClr>
                <a:schemeClr val="accent1"/>
              </a:buClr>
            </a:pPr>
            <a:r>
              <a:rPr lang="en-JP" sz="2200" dirty="0"/>
              <a:t>More broadly defined Western institutions</a:t>
            </a:r>
            <a:r>
              <a:rPr lang="en-JP" sz="1500" dirty="0">
                <a:solidFill>
                  <a:schemeClr val="tx2"/>
                </a:solidFill>
              </a:rPr>
              <a:t> Acemoglu, Johnson and Robinson (2001, 2002); Easterly and Levine (2003); Hall and Jones (1999)</a:t>
            </a:r>
            <a:endParaRPr lang="en-JP" sz="1500" dirty="0">
              <a:solidFill>
                <a:schemeClr val="accent1"/>
              </a:solidFill>
            </a:endParaRPr>
          </a:p>
          <a:p>
            <a:r>
              <a:rPr lang="en-JP" sz="2600" dirty="0">
                <a:solidFill>
                  <a:schemeClr val="accent1"/>
                </a:solidFill>
              </a:rPr>
              <a:t>Economic growth in the 21st century</a:t>
            </a:r>
          </a:p>
          <a:p>
            <a:pPr lvl="1">
              <a:buClr>
                <a:schemeClr val="accent1"/>
              </a:buClr>
            </a:pPr>
            <a:r>
              <a:rPr lang="en-JP" sz="2200" dirty="0"/>
              <a:t>Global trend towards convergence </a:t>
            </a:r>
            <a:r>
              <a:rPr lang="en-JP" sz="1500" dirty="0">
                <a:solidFill>
                  <a:schemeClr val="tx2"/>
                </a:solidFill>
              </a:rPr>
              <a:t>Kremer, Willis and You (2021)</a:t>
            </a:r>
          </a:p>
          <a:p>
            <a:pPr lvl="1">
              <a:buClr>
                <a:schemeClr val="accent1"/>
              </a:buClr>
            </a:pPr>
            <a:r>
              <a:rPr lang="en-JP" sz="2200" dirty="0"/>
              <a:t>Improvement in policy outcomes in developing countries </a:t>
            </a:r>
            <a:r>
              <a:rPr lang="en-JP" sz="1500" dirty="0">
                <a:solidFill>
                  <a:schemeClr val="tx2"/>
                </a:solidFill>
              </a:rPr>
              <a:t>Easterly (2019)</a:t>
            </a:r>
          </a:p>
          <a:p>
            <a:pPr lvl="1">
              <a:buClr>
                <a:schemeClr val="accent1"/>
              </a:buClr>
            </a:pPr>
            <a:r>
              <a:rPr lang="en-JP" sz="2200" dirty="0"/>
              <a:t>China’s unprecedented growth and its effects</a:t>
            </a:r>
            <a:r>
              <a:rPr lang="en-JP" sz="2200" dirty="0">
                <a:solidFill>
                  <a:schemeClr val="tx2"/>
                </a:solidFill>
              </a:rPr>
              <a:t> </a:t>
            </a:r>
            <a:r>
              <a:rPr lang="en-JP" sz="1500" dirty="0">
                <a:solidFill>
                  <a:schemeClr val="tx2"/>
                </a:solidFill>
              </a:rPr>
              <a:t>Song, Storesletten and Zilibotti (2011); Autor, Dorn and Hanson (2016)</a:t>
            </a:r>
            <a:endParaRPr lang="en-JP" sz="1500" dirty="0">
              <a:solidFill>
                <a:schemeClr val="accent1"/>
              </a:solidFill>
            </a:endParaRPr>
          </a:p>
          <a:p>
            <a:r>
              <a:rPr lang="en-JP" sz="2600" dirty="0">
                <a:solidFill>
                  <a:schemeClr val="accent1"/>
                </a:solidFill>
              </a:rPr>
              <a:t>Economics of pandemics</a:t>
            </a:r>
          </a:p>
          <a:p>
            <a:pPr lvl="1">
              <a:buClr>
                <a:schemeClr val="accent1"/>
              </a:buClr>
            </a:pPr>
            <a:r>
              <a:rPr lang="en-JP" sz="1900" dirty="0"/>
              <a:t>Obedience to travel restrictions or compliance with social distancing differ by culture, social capital, government communication, and political systems </a:t>
            </a:r>
            <a:r>
              <a:rPr lang="en-JP" sz="1500" dirty="0">
                <a:solidFill>
                  <a:schemeClr val="tx2"/>
                </a:solidFill>
              </a:rPr>
              <a:t>Frey, Chen and Presidente (2020); Giuliano et al (2020); Karabulut et al (2021); Bosancianu et. al (2020); Schmelz (2021). </a:t>
            </a:r>
          </a:p>
          <a:p>
            <a:pPr lvl="1"/>
            <a:endParaRPr lang="en-JP" sz="1900" dirty="0">
              <a:solidFill>
                <a:schemeClr val="accent1"/>
              </a:solidFill>
            </a:endParaRPr>
          </a:p>
          <a:p>
            <a:endParaRPr lang="en-JP" sz="2000" dirty="0">
              <a:solidFill>
                <a:schemeClr val="accent1"/>
              </a:solidFill>
            </a:endParaRPr>
          </a:p>
          <a:p>
            <a:pPr marL="0" indent="0">
              <a:buNone/>
            </a:pPr>
            <a:endParaRPr lang="en-JP" sz="1600"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9331</TotalTime>
  <Words>4391</Words>
  <Application>Microsoft Macintosh PowerPoint</Application>
  <PresentationFormat>Widescreen</PresentationFormat>
  <Paragraphs>444</Paragraphs>
  <Slides>58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Our Agenda</vt:lpstr>
      <vt:lpstr>Findings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IVs for political regimes</vt:lpstr>
      <vt:lpstr>1. European settler mortality IV</vt:lpstr>
      <vt:lpstr>PowerPoint Presentation</vt:lpstr>
      <vt:lpstr>2. Past Population Density</vt:lpstr>
      <vt:lpstr>PowerPoint Presentation</vt:lpstr>
      <vt:lpstr>3. Legal Origin</vt:lpstr>
      <vt:lpstr>4. Fraction speaking English or Western European</vt:lpstr>
      <vt:lpstr>PowerPoint Presentation</vt:lpstr>
      <vt:lpstr>5. Availability of crops and minerals</vt:lpstr>
      <vt:lpstr>IVs for political regimes</vt:lpstr>
      <vt:lpstr>Outline</vt:lpstr>
      <vt:lpstr>PowerPoint Presentation</vt:lpstr>
      <vt:lpstr>PowerPoint Presentation</vt:lpstr>
      <vt:lpstr>PowerPoint Presentation</vt:lpstr>
      <vt:lpstr>Robustness</vt:lpstr>
      <vt:lpstr>Outline</vt:lpstr>
      <vt:lpstr>Empirical specification</vt:lpstr>
      <vt:lpstr>Potential Mechanisms</vt:lpstr>
      <vt:lpstr>Investment as a share of GDP</vt:lpstr>
      <vt:lpstr>PowerPoint Presentation</vt:lpstr>
      <vt:lpstr>PowerPoint Presentation</vt:lpstr>
      <vt:lpstr>Trade</vt:lpstr>
      <vt:lpstr>PowerPoint Presentation</vt:lpstr>
      <vt:lpstr>PowerPoint Presentation</vt:lpstr>
      <vt:lpstr>PowerPoint Presentation</vt:lpstr>
      <vt:lpstr>PowerPoint Presentation</vt:lpstr>
      <vt:lpstr>Value Added in Manufacturing and Services</vt:lpstr>
      <vt:lpstr>PowerPoint Presentation</vt:lpstr>
      <vt:lpstr>PowerPoint Presentation</vt:lpstr>
      <vt:lpstr>PowerPoint Presentation</vt:lpstr>
      <vt:lpstr>PowerPoint Presentation</vt:lpstr>
      <vt:lpstr>Interpretation of Mechanisms</vt:lpstr>
      <vt:lpstr>Outline</vt:lpstr>
      <vt:lpstr>Curse of Democracy: Evidence from the 21st century</vt:lpstr>
      <vt:lpstr>Curse of Democracy: Evidence from the 21st century</vt:lpstr>
      <vt:lpstr>Appendix</vt:lpstr>
      <vt:lpstr>Add baseline controls</vt:lpstr>
      <vt:lpstr>Add baseline controls</vt:lpstr>
      <vt:lpstr>Add baseline controls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Sudo, Ayumi</cp:lastModifiedBy>
  <cp:revision>140</cp:revision>
  <dcterms:created xsi:type="dcterms:W3CDTF">2021-04-08T13:22:35Z</dcterms:created>
  <dcterms:modified xsi:type="dcterms:W3CDTF">2021-07-27T14:28:47Z</dcterms:modified>
</cp:coreProperties>
</file>